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59" r:id="rId4"/>
    <p:sldId id="257" r:id="rId5"/>
    <p:sldId id="261" r:id="rId6"/>
    <p:sldId id="260" r:id="rId7"/>
    <p:sldId id="272" r:id="rId8"/>
    <p:sldId id="273" r:id="rId9"/>
    <p:sldId id="274" r:id="rId10"/>
    <p:sldId id="263" r:id="rId11"/>
    <p:sldId id="266" r:id="rId12"/>
    <p:sldId id="267" r:id="rId13"/>
    <p:sldId id="269" r:id="rId14"/>
    <p:sldId id="268" r:id="rId15"/>
    <p:sldId id="270" r:id="rId16"/>
    <p:sldId id="271" r:id="rId17"/>
    <p:sldId id="277" r:id="rId18"/>
    <p:sldId id="278" r:id="rId19"/>
    <p:sldId id="275" r:id="rId2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66FF"/>
    <a:srgbClr val="6699FF"/>
    <a:srgbClr val="66CCFF"/>
    <a:srgbClr val="99FF66"/>
    <a:srgbClr val="FFFF00"/>
    <a:srgbClr val="FF3300"/>
    <a:srgbClr val="FF9966"/>
    <a:srgbClr val="00FF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gosreestr.ru/registry/primernaya-osnovnaya-obrazovatelnaya-programma-doshkolnogo-obrazovani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etsad2-kron@yandex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609600"/>
          </a:xfrm>
        </p:spPr>
        <p:txBody>
          <a:bodyPr/>
          <a:lstStyle/>
          <a:p>
            <a:pPr algn="ctr"/>
            <a:r>
              <a:rPr lang="ru-RU" sz="1400" dirty="0" smtClean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900" y="1714501"/>
            <a:ext cx="9004300" cy="2146299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5100" dirty="0" smtClean="0">
                <a:solidFill>
                  <a:schemeClr val="tx1"/>
                </a:solidFill>
              </a:rPr>
              <a:t>Краткая презентация </a:t>
            </a:r>
            <a:r>
              <a:rPr lang="ru-RU" sz="5100" dirty="0">
                <a:solidFill>
                  <a:schemeClr val="tx1"/>
                </a:solidFill>
              </a:rPr>
              <a:t> </a:t>
            </a:r>
            <a:endParaRPr lang="ru-RU" sz="5100" dirty="0" smtClean="0">
              <a:solidFill>
                <a:schemeClr val="tx1"/>
              </a:solidFill>
            </a:endParaRPr>
          </a:p>
          <a:p>
            <a:pPr algn="ctr"/>
            <a:r>
              <a:rPr lang="ru-RU" sz="5100" dirty="0">
                <a:solidFill>
                  <a:schemeClr val="tx1"/>
                </a:solidFill>
              </a:rPr>
              <a:t>О</a:t>
            </a:r>
            <a:r>
              <a:rPr lang="ru-RU" sz="5100" dirty="0" smtClean="0">
                <a:solidFill>
                  <a:schemeClr val="tx1"/>
                </a:solidFill>
              </a:rPr>
              <a:t>бразовательной </a:t>
            </a:r>
            <a:r>
              <a:rPr lang="ru-RU" sz="5100" dirty="0" smtClean="0">
                <a:solidFill>
                  <a:schemeClr val="tx1"/>
                </a:solidFill>
              </a:rPr>
              <a:t>программы </a:t>
            </a:r>
            <a:r>
              <a:rPr lang="ru-RU" sz="5100" dirty="0" smtClean="0">
                <a:solidFill>
                  <a:schemeClr val="tx1"/>
                </a:solidFill>
              </a:rPr>
              <a:t>Дошкольного образования </a:t>
            </a:r>
            <a:r>
              <a:rPr lang="ru-RU" sz="5100" dirty="0" smtClean="0">
                <a:solidFill>
                  <a:schemeClr val="tx1"/>
                </a:solidFill>
              </a:rPr>
              <a:t>ГБДОУ №2 Кронштадтского района </a:t>
            </a:r>
            <a:r>
              <a:rPr lang="ru-RU" sz="5100" dirty="0" smtClean="0">
                <a:solidFill>
                  <a:schemeClr val="tx1"/>
                </a:solidFill>
              </a:rPr>
              <a:t>СПб</a:t>
            </a: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/>
              <a:t>Срок реализации: 5 лет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4113" y="4965701"/>
            <a:ext cx="86510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/>
              <a:t>С полным текстом Программы можно ознакомиться на сайте ДОУ</a:t>
            </a:r>
            <a:r>
              <a:rPr lang="ru-RU" sz="2000" b="1" dirty="0" smtClean="0"/>
              <a:t>: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https://krondou2.ru/</a:t>
            </a:r>
            <a:endParaRPr lang="ru-RU" sz="2000" b="1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0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Старший воспитатель Воронова Елизавета Владимировна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704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900"/>
            <a:ext cx="8596668" cy="622300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11200"/>
            <a:ext cx="10663766" cy="614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Принципы ООП:</a:t>
            </a:r>
          </a:p>
          <a:p>
            <a:pPr marL="0" indent="0" algn="ctr">
              <a:buNone/>
            </a:pPr>
            <a:endParaRPr lang="ru-RU" sz="6400" b="1" dirty="0" smtClean="0"/>
          </a:p>
          <a:p>
            <a:pPr marL="0" indent="0" algn="ctr">
              <a:buNone/>
            </a:pPr>
            <a:endParaRPr lang="ru-RU" sz="6400" b="1" dirty="0" smtClean="0"/>
          </a:p>
          <a:p>
            <a:pPr marL="0" indent="0" algn="ctr">
              <a:buNone/>
            </a:pPr>
            <a:endParaRPr lang="ru-RU" sz="6400" b="1" dirty="0"/>
          </a:p>
          <a:p>
            <a:pPr marL="0" indent="0" algn="ctr">
              <a:buNone/>
            </a:pPr>
            <a:endParaRPr lang="ru-RU" sz="6400" b="1" dirty="0" smtClean="0"/>
          </a:p>
          <a:p>
            <a:pPr marL="0" indent="0" algn="ctr">
              <a:buNone/>
            </a:pPr>
            <a:endParaRPr lang="ru-RU" sz="6400" b="1" dirty="0" smtClean="0"/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chemeClr val="tx1"/>
                </a:solidFill>
              </a:rPr>
              <a:t>Данные принципы ориентированы на личность ребенка, его способности, а так же  на сотрудничество педагогов и родителей, для совместного решения задач дошкольного образования.</a:t>
            </a:r>
            <a:endParaRPr lang="ru-RU" sz="2200" b="1" i="1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73347" y="1391058"/>
            <a:ext cx="10452374" cy="4153708"/>
            <a:chOff x="773347" y="1391058"/>
            <a:chExt cx="10452374" cy="415370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73347" y="1410512"/>
              <a:ext cx="2996119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Принцип </a:t>
              </a:r>
              <a:r>
                <a:rPr lang="ru-RU" b="1" dirty="0" err="1">
                  <a:solidFill>
                    <a:schemeClr val="tx1"/>
                  </a:solidFill>
                </a:rPr>
                <a:t>гуманизации</a:t>
              </a:r>
              <a:r>
                <a:rPr lang="ru-RU" b="1" dirty="0">
                  <a:solidFill>
                    <a:schemeClr val="tx1"/>
                  </a:solidFill>
                </a:rPr>
                <a:t> и развивающегося образования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280171" y="1391058"/>
              <a:ext cx="3385227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100" dirty="0">
                  <a:solidFill>
                    <a:schemeClr val="tx1"/>
                  </a:solidFill>
                </a:rPr>
                <a:t>, </a:t>
              </a:r>
              <a:endParaRPr lang="ru-RU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b="1" u="sng" dirty="0">
                  <a:solidFill>
                    <a:schemeClr val="tx1"/>
                  </a:solidFill>
                </a:rPr>
                <a:t>Принцип </a:t>
              </a:r>
              <a:r>
                <a:rPr lang="ru-RU" b="1" u="sng" dirty="0" err="1">
                  <a:solidFill>
                    <a:schemeClr val="tx1"/>
                  </a:solidFill>
                </a:rPr>
                <a:t>культуросообразности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802531" y="2645923"/>
              <a:ext cx="2966936" cy="9435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u="sng" dirty="0">
                  <a:solidFill>
                    <a:schemeClr val="tx1"/>
                  </a:solidFill>
                </a:rPr>
                <a:t>Принцип интеграции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976681" y="2616737"/>
              <a:ext cx="3249039" cy="943581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</a:t>
              </a:r>
              <a:r>
                <a:rPr lang="ru-RU" b="1" u="sng" dirty="0">
                  <a:solidFill>
                    <a:schemeClr val="tx1"/>
                  </a:solidFill>
                </a:rPr>
                <a:t>ринцип системности</a:t>
              </a:r>
            </a:p>
            <a:p>
              <a:pPr algn="ctr"/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976681" y="3779194"/>
              <a:ext cx="3249040" cy="172179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u="sng" dirty="0">
                  <a:solidFill>
                    <a:schemeClr val="tx1"/>
                  </a:solidFill>
                </a:rPr>
                <a:t>Принцип единства и целостности содержания </a:t>
              </a:r>
              <a:r>
                <a:rPr lang="ru-RU" b="1" u="sng" dirty="0" smtClean="0">
                  <a:solidFill>
                    <a:schemeClr val="tx1"/>
                  </a:solidFill>
                </a:rPr>
                <a:t>образования</a:t>
              </a:r>
              <a:endParaRPr lang="ru-RU" dirty="0">
                <a:solidFill>
                  <a:schemeClr val="tx1"/>
                </a:solidFill>
              </a:endParaRPr>
            </a:p>
            <a:p>
              <a:pPr algn="ctr"/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319081" y="3822968"/>
              <a:ext cx="3385226" cy="1721797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</a:t>
              </a:r>
              <a:r>
                <a:rPr lang="ru-RU" b="1" u="sng" dirty="0">
                  <a:solidFill>
                    <a:schemeClr val="tx1"/>
                  </a:solidFill>
                </a:rPr>
                <a:t>ринципа научной обоснованности и практической применимости.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endParaRPr lang="ru-RU" dirty="0">
                <a:solidFill>
                  <a:schemeClr val="tx1"/>
                </a:solidFill>
              </a:endParaRPr>
            </a:p>
            <a:p>
              <a:pPr algn="ctr"/>
              <a:endParaRPr lang="ru-RU" dirty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280172" y="2611875"/>
              <a:ext cx="3385226" cy="943581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u="sng" dirty="0">
                  <a:solidFill>
                    <a:schemeClr val="tx1"/>
                  </a:solidFill>
                </a:rPr>
                <a:t>Комплексно-тематический принцип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endParaRPr lang="ru-RU" dirty="0">
                <a:solidFill>
                  <a:schemeClr val="tx1"/>
                </a:solidFill>
              </a:endParaRPr>
            </a:p>
            <a:p>
              <a:pPr algn="ctr"/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87938" y="3822969"/>
              <a:ext cx="2966936" cy="172179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u="sng" dirty="0">
                  <a:solidFill>
                    <a:schemeClr val="tx1"/>
                  </a:solidFill>
                </a:rPr>
                <a:t>Принцип непрерывности образования (преемственности со школой) </a:t>
              </a:r>
            </a:p>
            <a:p>
              <a:pPr algn="ctr"/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976681" y="1410512"/>
              <a:ext cx="3190672" cy="914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u="sng" dirty="0">
                  <a:solidFill>
                    <a:schemeClr val="tx1"/>
                  </a:solidFill>
                </a:rPr>
                <a:t>Дифференциация и индивидуализация </a:t>
              </a:r>
            </a:p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38419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5334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33400"/>
            <a:ext cx="10388600" cy="5507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Взаимодействие ДОУ с семьей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 (ООП ДО) подчеркивает ценность семьи как уникального института воспитания и необходимость развития ответственности и плодотворных отношений с семьями воспитанников.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Вовлечение родителей в образовательный процесс важно для  полноценного и всестороннего развитие детей как дома так и в детском саду.</a:t>
            </a:r>
          </a:p>
          <a:p>
            <a:pPr marL="0" indent="0" algn="ctr">
              <a:buNone/>
            </a:pPr>
            <a:endParaRPr lang="ru-RU" sz="1400" dirty="0" smtClean="0"/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243777"/>
              </p:ext>
            </p:extLst>
          </p:nvPr>
        </p:nvGraphicFramePr>
        <p:xfrm>
          <a:off x="0" y="1992206"/>
          <a:ext cx="10680700" cy="473879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45100"/>
                <a:gridCol w="5435600"/>
              </a:tblGrid>
              <a:tr h="4741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Основные цели и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Формы работы</a:t>
                      </a:r>
                      <a:endParaRPr lang="ru-RU" dirty="0"/>
                    </a:p>
                  </a:txBody>
                  <a:tcPr/>
                </a:tc>
              </a:tr>
              <a:tr h="426466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Ведущая цель — создание необходимых условий для формирования ответственных взаимоотношений с семьями воспитанников и развития компетентности родителей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задачи :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dirty="0" smtClean="0"/>
                        <a:t>Оказание</a:t>
                      </a:r>
                      <a:r>
                        <a:rPr lang="ru-RU" sz="1800" baseline="0" dirty="0" smtClean="0"/>
                        <a:t> помощи семье в вопросах воспитания, обучения, развития и условий организации деятельности  детей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baseline="0" dirty="0" smtClean="0"/>
                        <a:t>Вовлечение семьи в образовательный процесс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baseline="0" dirty="0" smtClean="0"/>
                        <a:t>Культурно-просветительская работа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baseline="0" dirty="0" smtClean="0"/>
                        <a:t>Создание условий для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взаимодействия педагогов и родителей с детьми</a:t>
                      </a:r>
                      <a:endParaRPr lang="ru-RU" sz="18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Анкетирование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Консультирование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Тренинги, семинары, мастер-классы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Стенды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Дни</a:t>
                      </a:r>
                      <a:r>
                        <a:rPr lang="ru-RU" baseline="0" dirty="0" smtClean="0"/>
                        <a:t> открытых дверей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aseline="0" dirty="0" smtClean="0"/>
                        <a:t>Совместные мероприятия(тематические вечера, семейные праздники, проекты)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aseline="0" dirty="0" smtClean="0"/>
                        <a:t>Участие в </a:t>
                      </a:r>
                      <a:r>
                        <a:rPr lang="ru-RU" baseline="0" dirty="0" err="1" smtClean="0"/>
                        <a:t>пед.процессе</a:t>
                      </a:r>
                      <a:r>
                        <a:rPr lang="ru-RU" baseline="0" dirty="0" smtClean="0"/>
                        <a:t>(помощь в подготовке материалов для занятий, привлечение к подготовке к утренникам, участие в показе музыкально-театральных представлений, праздников, экскурсии)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aseline="0" dirty="0" smtClean="0"/>
                        <a:t>Родительские комитеты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aseline="0" dirty="0" smtClean="0"/>
                        <a:t>Семейные клубы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54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034" y="0"/>
            <a:ext cx="8596668" cy="5715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34" y="627958"/>
            <a:ext cx="9662409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Взаимодействие социальными партнерами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628775" y="1385888"/>
            <a:ext cx="7362825" cy="5229225"/>
            <a:chOff x="0" y="0"/>
            <a:chExt cx="7362825" cy="5229225"/>
          </a:xfrm>
        </p:grpSpPr>
        <p:sp>
          <p:nvSpPr>
            <p:cNvPr id="5" name="Овал 4"/>
            <p:cNvSpPr/>
            <p:nvPr/>
          </p:nvSpPr>
          <p:spPr>
            <a:xfrm>
              <a:off x="2952750" y="0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Детская поликлиника №55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028700" y="3143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ДДТ «Град Чудес»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4743450" y="3905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Психологический центр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1925" y="13430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Музей истории Кронштадта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5676900" y="14192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Детская библиотека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5676900" y="265747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Детская спортивная школа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0" y="2705100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Детские сады района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743450" y="383857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Детская музыкальная школа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95600" y="4200525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СПБ АППО, РГПУ им. А.И. Герцена, ИМЦ</a:t>
              </a:r>
            </a:p>
            <a:p>
              <a:pPr algn="ctr"/>
              <a:r>
                <a:rPr lang="ru-RU" sz="12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ИРО</a:t>
              </a:r>
              <a:endPara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842962" y="3873961"/>
              <a:ext cx="1685925" cy="1028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Школы района</a:t>
              </a:r>
            </a:p>
          </p:txBody>
        </p:sp>
      </p:grpSp>
      <p:sp>
        <p:nvSpPr>
          <p:cNvPr id="48" name="Овал 47"/>
          <p:cNvSpPr/>
          <p:nvPr/>
        </p:nvSpPr>
        <p:spPr>
          <a:xfrm>
            <a:off x="3937000" y="3022138"/>
            <a:ext cx="2794000" cy="2097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Детский сад №2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9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477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8000"/>
            <a:ext cx="8596668" cy="63499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Традиционные праздники и мероприятия в нашем ДОУ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сентября-День знаний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Тематические праздники «Осень золотая»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Выставки детского творчества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Участие в районных и городских мероприятиях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матери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Новогодние праздники 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Мероприятия к дню снятия блокады Ленинграда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23 февраля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«Масленица»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марта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апреля- День смеха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Мероприятия к дню победы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Выпускные «До, свиданья детский сад!»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июня- Праздник «День защиты детей»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Театрализованные и музыкальные досуги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85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016" y="0"/>
            <a:ext cx="8596668" cy="5461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62000"/>
            <a:ext cx="9918700" cy="6197599"/>
          </a:xfrm>
        </p:spPr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соответствии с ФГОС, материально-техническое обеспечение программы включает в себя учебно-методический комплект, оборудование, оснащение (предметы). При этом, Организация самостоятельно определяет средства обучения, в том числе технические, соответствующие материалы (в том числе расходные), игровое, спортивное, оздоровительное оборудование, инвентарь, необходимые для реализации Программы.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4572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</a:rPr>
              <a:t>Материально-техническое обеспечение программы: </a:t>
            </a:r>
            <a:endParaRPr lang="ru-RU" dirty="0">
              <a:solidFill>
                <a:schemeClr val="tx1"/>
              </a:solidFill>
            </a:endParaRPr>
          </a:p>
          <a:p>
            <a:pPr marL="0" lv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соответствие санитарно-эпидемиологическим правилам и нормативам; </a:t>
            </a:r>
          </a:p>
          <a:p>
            <a:pPr marL="0" lv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соответствие правилам пожарной безопасности; </a:t>
            </a:r>
          </a:p>
          <a:p>
            <a:pPr marL="0" lv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средства обучения и воспитания в соответствии с возрастом и индивидуальными особенностями развития детей; </a:t>
            </a:r>
          </a:p>
          <a:p>
            <a:pPr mar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учебно-методический комплект, оборудование, оснащение </a:t>
            </a:r>
          </a:p>
          <a:p>
            <a:pPr marL="0" lvl="0" indent="457200" fontAlgn="base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оснащенность </a:t>
            </a:r>
            <a:r>
              <a:rPr lang="ru-RU" dirty="0">
                <a:solidFill>
                  <a:schemeClr val="tx1"/>
                </a:solidFill>
              </a:rPr>
              <a:t>помещений развивающей предметно-пространственной средой;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070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223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20700"/>
            <a:ext cx="8596668" cy="6337299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Развивающая предметно-пространственная среда дошкольной организации должна быть: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содержательно-насыщенной, развивающей;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трансформируемой;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полифункциональной;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вариативной;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доступной;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безопасной;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здоровьесберегающей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эстетически-привлекательной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lvl="0" indent="457200" algn="ctr" fontAlgn="base">
              <a:spcBef>
                <a:spcPts val="0"/>
              </a:spcBef>
              <a:buNone/>
            </a:pPr>
            <a:r>
              <a:rPr lang="ru-RU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Центры(уголки) развития:</a:t>
            </a:r>
          </a:p>
          <a:p>
            <a:pPr marL="0" indent="457200">
              <a:spcBef>
                <a:spcPts val="0"/>
              </a:spcBef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уголок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сюжетно-ролевых игр;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уголок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ряжения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(для театрализованных игр);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книжный уголок;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зона для настольно-печатных игр;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выставка (детского рисунка, детского творчества, изделий народных мастеров и т. д.);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уголок природы (наблюдений за природой);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спортивный уголок;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уголок для игр с водой и песком;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уголки для разнообразных видов самостоятельной деятельности детей — конструктивной, изобразительной, музыкальной и др.;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игровой центр с крупными мягкими конструкциями (блоки, домики, тоннели и пр.) для легкого изменения игрового пространства;</a:t>
            </a:r>
          </a:p>
          <a:p>
            <a:pPr marL="0" lvl="0" indent="457200" fontAlgn="base"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игровой уголок (с игрушками, строительным материалом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16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434" y="0"/>
            <a:ext cx="8596668" cy="5588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384" y="558800"/>
            <a:ext cx="10020915" cy="608329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Планируемые результаты освоения программы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Специфика дошкольного детства не позволяет требовать от ребенка дошкольного возраста достижений конкретных образовательных результатов  и обуславливает необходимость определения результатов освоения ООП ДО в виде целевых ориентиров(представленных в ФГОС ДО), которые следует рассматривать как социально-нормативные возрастные характеристики возможных достижений ребенка: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Целевые ориентиры образования в младенческом и раннем возрасте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Целевые ориентиры на этапе завершения дошкольного образования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Целевые ориентиры не подлежат непосредственной оценке, в том числе в </a:t>
            </a:r>
            <a:r>
              <a:rPr lang="ru-RU" sz="20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видепедагогичекой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диагностики(мониторинга), и не являются основанием для их формального сравнения с реальными достижениями детей</a:t>
            </a: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34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423" y="162128"/>
            <a:ext cx="8596668" cy="538264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111" y="2140085"/>
            <a:ext cx="6421041" cy="4013151"/>
          </a:xfrm>
        </p:spPr>
      </p:pic>
      <p:sp>
        <p:nvSpPr>
          <p:cNvPr id="6" name="TextBox 5"/>
          <p:cNvSpPr txBox="1"/>
          <p:nvPr/>
        </p:nvSpPr>
        <p:spPr>
          <a:xfrm>
            <a:off x="3190668" y="1215226"/>
            <a:ext cx="5583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ранний возраст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47471" y="1147864"/>
            <a:ext cx="11245176" cy="5194570"/>
            <a:chOff x="447471" y="1147864"/>
            <a:chExt cx="11245176" cy="519457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47471" y="1147864"/>
              <a:ext cx="2743199" cy="1409779"/>
            </a:xfrm>
            <a:prstGeom prst="rect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интересуется окружающими предметами; активно действует с ними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47472" y="3044696"/>
              <a:ext cx="2743200" cy="1575881"/>
            </a:xfrm>
            <a:prstGeom prst="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использует предметные действия, знает назначение бытовых предметов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47472" y="5077837"/>
              <a:ext cx="2743200" cy="1264597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владеет активной речью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774348" y="1147864"/>
              <a:ext cx="2918299" cy="1409779"/>
            </a:xfrm>
            <a:prstGeom prst="rect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проявляет интерес к художественно-эстетическому творчеству</a:t>
              </a:r>
            </a:p>
            <a:p>
              <a:pPr algn="ctr"/>
              <a:endParaRPr lang="ru-RU" b="1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774346" y="3054488"/>
              <a:ext cx="2918301" cy="1614790"/>
            </a:xfrm>
            <a:prstGeom prst="rect">
              <a:avLst/>
            </a:prstGeom>
            <a:solidFill>
              <a:srgbClr val="66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использует предметные действия, знает назначение бытовых предметов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774345" y="5077836"/>
              <a:ext cx="2918302" cy="1264597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развита крупная моторика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3535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79" y="142672"/>
            <a:ext cx="8596668" cy="693906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056" y="1361872"/>
            <a:ext cx="4786006" cy="4421121"/>
          </a:xfrm>
        </p:spPr>
      </p:pic>
      <p:sp>
        <p:nvSpPr>
          <p:cNvPr id="7" name="TextBox 6"/>
          <p:cNvSpPr txBox="1"/>
          <p:nvPr/>
        </p:nvSpPr>
        <p:spPr>
          <a:xfrm>
            <a:off x="856034" y="946374"/>
            <a:ext cx="10272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завершения дошкольного образования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291829" y="1647218"/>
            <a:ext cx="11478638" cy="5145931"/>
            <a:chOff x="291829" y="1647218"/>
            <a:chExt cx="11478638" cy="5145931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910519" y="5878749"/>
              <a:ext cx="4163437" cy="914400"/>
            </a:xfrm>
            <a:prstGeom prst="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обладает развитым воображением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1829" y="1647218"/>
              <a:ext cx="3151761" cy="1251625"/>
            </a:xfrm>
            <a:prstGeom prst="rect">
              <a:avLst/>
            </a:prstGeom>
            <a:solidFill>
              <a:srgbClr val="FF99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следует социальным нормам поведения и правилам в разных видах деятельности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1830" y="3226341"/>
              <a:ext cx="3151760" cy="914400"/>
            </a:xfrm>
            <a:prstGeom prst="rect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развита крупная и мелкая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моторика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1830" y="4572000"/>
              <a:ext cx="315176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способен к принятию собственных решений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91830" y="5878749"/>
              <a:ext cx="3151760" cy="914400"/>
            </a:xfrm>
            <a:prstGeom prst="rect">
              <a:avLst/>
            </a:prstGeom>
            <a:solidFill>
              <a:srgbClr val="99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владеет устной речью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544127" y="5878749"/>
              <a:ext cx="3226340" cy="914400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проявляет любознательность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544127" y="4572000"/>
              <a:ext cx="3226340" cy="914400"/>
            </a:xfrm>
            <a:prstGeom prst="rect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проявляет инициативу и самостоятельность</a:t>
              </a:r>
            </a:p>
            <a:p>
              <a:pPr algn="ctr"/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544127" y="3226341"/>
              <a:ext cx="322634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обладает установкой положительного отношения к  окружающему миру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463062" y="1715311"/>
              <a:ext cx="3307405" cy="11154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способен договариваться, учитывать интересы и чувства других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6894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4991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41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096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50900"/>
            <a:ext cx="8596668" cy="5791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Лицензия  </a:t>
            </a:r>
            <a:r>
              <a:rPr lang="ru-RU" sz="2800" dirty="0"/>
              <a:t>№ Л035-01271-78/00177874</a:t>
            </a:r>
            <a:r>
              <a:rPr lang="ru-RU" sz="2800" dirty="0" smtClean="0"/>
              <a:t>, </a:t>
            </a:r>
            <a:r>
              <a:rPr lang="ru-RU" sz="2800" dirty="0"/>
              <a:t>выдана КО СПб 04 мая 2017</a:t>
            </a:r>
            <a:r>
              <a:rPr lang="ru-RU" sz="2800" dirty="0" smtClean="0"/>
              <a:t>г</a:t>
            </a:r>
            <a:r>
              <a:rPr lang="ru-RU" sz="2800" dirty="0"/>
              <a:t>, срок действия –бессрочно на право ведения образовательной деятельности:</a:t>
            </a:r>
          </a:p>
          <a:p>
            <a:pPr marL="0" indent="0" algn="ctr">
              <a:buNone/>
            </a:pPr>
            <a:r>
              <a:rPr lang="ru-RU" sz="2800" dirty="0" smtClean="0"/>
              <a:t>Реализация  образовательной программы </a:t>
            </a:r>
            <a:r>
              <a:rPr lang="ru-RU" sz="2800" dirty="0"/>
              <a:t>(</a:t>
            </a:r>
            <a:r>
              <a:rPr lang="ru-RU" sz="2800" dirty="0" smtClean="0"/>
              <a:t>ОП </a:t>
            </a:r>
            <a:r>
              <a:rPr lang="ru-RU" sz="2800" dirty="0"/>
              <a:t>ДО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" y="3289300"/>
            <a:ext cx="9890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 учетом </a:t>
            </a:r>
          </a:p>
          <a:p>
            <a:pPr algn="ctr"/>
            <a:r>
              <a:rPr lang="ru-RU" sz="3200" u="sng" cap="all" dirty="0" err="1" smtClean="0">
                <a:hlinkClick r:id="rId2"/>
              </a:rPr>
              <a:t>ПРИМЕРНой</a:t>
            </a:r>
            <a:r>
              <a:rPr lang="ru-RU" sz="3200" u="sng" cap="all" dirty="0" smtClean="0">
                <a:hlinkClick r:id="rId2"/>
              </a:rPr>
              <a:t> </a:t>
            </a:r>
            <a:r>
              <a:rPr lang="ru-RU" sz="3200" u="sng" cap="all" dirty="0" err="1" smtClean="0">
                <a:hlinkClick r:id="rId2"/>
              </a:rPr>
              <a:t>ОСНОВНой</a:t>
            </a:r>
            <a:r>
              <a:rPr lang="ru-RU" sz="3200" u="sng" cap="all" dirty="0" smtClean="0">
                <a:hlinkClick r:id="rId2"/>
              </a:rPr>
              <a:t> </a:t>
            </a:r>
            <a:r>
              <a:rPr lang="ru-RU" sz="3200" u="sng" cap="all" dirty="0" err="1" smtClean="0">
                <a:hlinkClick r:id="rId2"/>
              </a:rPr>
              <a:t>ОБРАЗОВАТЕЛЬНой</a:t>
            </a:r>
            <a:r>
              <a:rPr lang="ru-RU" sz="3200" u="sng" cap="all" dirty="0" smtClean="0">
                <a:hlinkClick r:id="rId2"/>
              </a:rPr>
              <a:t> </a:t>
            </a:r>
            <a:r>
              <a:rPr lang="ru-RU" sz="3200" u="sng" cap="all" dirty="0" err="1" smtClean="0">
                <a:hlinkClick r:id="rId2"/>
              </a:rPr>
              <a:t>ПРОГРАММой</a:t>
            </a:r>
            <a:r>
              <a:rPr lang="ru-RU" sz="3200" u="sng" cap="all" dirty="0" smtClean="0">
                <a:hlinkClick r:id="rId2"/>
              </a:rPr>
              <a:t>  </a:t>
            </a:r>
            <a:r>
              <a:rPr lang="ru-RU" sz="3200" u="sng" cap="all" dirty="0">
                <a:hlinkClick r:id="rId2"/>
              </a:rPr>
              <a:t>ДОШКОЛЬНОГО </a:t>
            </a:r>
            <a:r>
              <a:rPr lang="ru-RU" sz="3200" u="sng" cap="all" dirty="0" smtClean="0">
                <a:hlinkClick r:id="rId2"/>
              </a:rPr>
              <a:t>ОБРАЗОВАНИЯ</a:t>
            </a:r>
            <a:endParaRPr lang="ru-RU" sz="3200" u="sng" cap="all" dirty="0" smtClean="0"/>
          </a:p>
          <a:p>
            <a:pPr algn="ctr"/>
            <a:r>
              <a:rPr lang="ru-RU" sz="3200" dirty="0" err="1" smtClean="0"/>
              <a:t>Одобреной</a:t>
            </a:r>
            <a:r>
              <a:rPr lang="ru-RU" sz="3200" dirty="0" smtClean="0"/>
              <a:t> </a:t>
            </a:r>
            <a:r>
              <a:rPr lang="ru-RU" sz="3200" dirty="0"/>
              <a:t>решением от 20 мая 2015</a:t>
            </a:r>
            <a:r>
              <a:rPr lang="ru-RU" sz="3200" dirty="0" smtClean="0"/>
              <a:t>.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dirty="0"/>
              <a:t>Протокол от №2/15</a:t>
            </a:r>
          </a:p>
        </p:txBody>
      </p:sp>
    </p:spTree>
    <p:extLst>
      <p:ext uri="{BB962C8B-B14F-4D97-AF65-F5344CB8AC3E}">
        <p14:creationId xmlns:p14="http://schemas.microsoft.com/office/powerpoint/2010/main" val="203385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900"/>
            <a:ext cx="8596668" cy="6096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98500"/>
            <a:ext cx="10701866" cy="6159500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Деятельность </a:t>
            </a:r>
            <a:r>
              <a:rPr lang="ru-RU" sz="2200" dirty="0">
                <a:solidFill>
                  <a:schemeClr val="tx1"/>
                </a:solidFill>
              </a:rPr>
              <a:t>ГБДОУ детского сада №2 осуществляется на основе документов</a:t>
            </a:r>
            <a:r>
              <a:rPr lang="ru-RU" sz="22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dirty="0"/>
              <a:t>1. Федеральный Закон от 29.12.2012 г. № 273-ФЗ «Об Образовании в Российской Федерации»; </a:t>
            </a:r>
            <a:endParaRPr lang="ru-RU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2</a:t>
            </a:r>
            <a:r>
              <a:rPr lang="ru-RU" dirty="0"/>
              <a:t>. Федеральный закон от 31.07.2020 г. № 304-ФЗ «О внесении изменений в Федеральный закон «Об образовании в Российской Федерации» по вопросам воспитания обучающихся</a:t>
            </a:r>
            <a:r>
              <a:rPr lang="ru-RU" dirty="0" smtClean="0"/>
              <a:t>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/>
              <a:t>3. Приказом Министерства образования и науки Российской Федерации от 17.10.2013 № 1155 «Об утверждении федерального государственного образовательного стандарта дошкольного образования»; </a:t>
            </a:r>
            <a:endParaRPr lang="ru-RU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4</a:t>
            </a:r>
            <a:r>
              <a:rPr lang="ru-RU" dirty="0"/>
              <a:t>. Приказ Министерства просвещения РФ от 31 июля 2020 г. № 373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</a:t>
            </a:r>
            <a:r>
              <a:rPr lang="ru-RU" dirty="0" smtClean="0"/>
              <a:t>";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/>
              <a:t>5. СанПиН 1.2.3685-21 «Гигиенические нормативы и требования к обеспечению безопасности и (или) безвредности для человека факторов среды обитания», утвержденные Постановлением Главного государственного санитарного врача России от 28. 01. 2021 г. № 2; </a:t>
            </a:r>
            <a:endParaRPr lang="ru-RU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6</a:t>
            </a:r>
            <a:r>
              <a:rPr lang="ru-RU" dirty="0"/>
              <a:t>. СанПиН 2.4.3648-20 «Санитарно-эпидемиологические требования к организациям воспитания и обучения, отдыха и оздоровления детей и молодежи», утвержденные постановлением Главного государственного санитарного врача РФ от 28.09.2020 № 28; </a:t>
            </a:r>
            <a:endParaRPr lang="ru-RU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7</a:t>
            </a:r>
            <a:r>
              <a:rPr lang="ru-RU" dirty="0"/>
              <a:t>. Уставом ГБДОУ детский сад № </a:t>
            </a:r>
            <a:r>
              <a:rPr lang="ru-RU" dirty="0" smtClean="0"/>
              <a:t>2 Кронштадтского </a:t>
            </a:r>
            <a:r>
              <a:rPr lang="ru-RU" dirty="0"/>
              <a:t>района </a:t>
            </a:r>
            <a:r>
              <a:rPr lang="ru-RU" dirty="0" smtClean="0"/>
              <a:t>Санкт-Петербург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8</a:t>
            </a:r>
            <a:r>
              <a:rPr lang="ru-RU" dirty="0"/>
              <a:t>. Лицензией на осуществления образовательной деятельности </a:t>
            </a:r>
            <a:r>
              <a:rPr lang="ru-RU" dirty="0" smtClean="0"/>
              <a:t>№2956 от 04.05.2017.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9</a:t>
            </a:r>
            <a:r>
              <a:rPr lang="ru-RU" dirty="0"/>
              <a:t>. Образовательной программой дошкольного образования ГБДОУ детский сад № </a:t>
            </a:r>
            <a:r>
              <a:rPr lang="ru-RU" dirty="0" smtClean="0"/>
              <a:t>2Кронштадтского </a:t>
            </a:r>
            <a:r>
              <a:rPr lang="ru-RU" dirty="0"/>
              <a:t>района Санкт-Петербурга.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81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900"/>
            <a:ext cx="8596668" cy="5461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4" y="1562100"/>
            <a:ext cx="10803466" cy="570229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tx1"/>
                </a:solidFill>
              </a:rPr>
              <a:t>Тип: </a:t>
            </a:r>
            <a:r>
              <a:rPr lang="ru-RU" sz="1600" dirty="0">
                <a:solidFill>
                  <a:schemeClr val="tx1"/>
                </a:solidFill>
              </a:rPr>
              <a:t>Дошкольное образовательное учреждение 1969 года постройки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solidFill>
                  <a:schemeClr val="tx1"/>
                </a:solidFill>
              </a:rPr>
              <a:t>12 групповое здание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solidFill>
                  <a:schemeClr val="tx1"/>
                </a:solidFill>
              </a:rPr>
              <a:t>4 группы -раннего возраста (от 1,5 до 3лет)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solidFill>
                  <a:schemeClr val="tx1"/>
                </a:solidFill>
              </a:rPr>
              <a:t>8 групп- дошкольного возраста(от 3 до 7 лет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  <a:endParaRPr lang="ru-RU" sz="1600" i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Вид: </a:t>
            </a:r>
            <a:r>
              <a:rPr lang="ru-RU" sz="1600" dirty="0">
                <a:solidFill>
                  <a:schemeClr val="tx1"/>
                </a:solidFill>
              </a:rPr>
              <a:t>детский сад общеразвивающего вида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tx1"/>
                </a:solidFill>
              </a:rPr>
              <a:t>Режим </a:t>
            </a:r>
            <a:r>
              <a:rPr lang="ru-RU" sz="1600" b="1" i="1" dirty="0">
                <a:solidFill>
                  <a:schemeClr val="tx1"/>
                </a:solidFill>
              </a:rPr>
              <a:t>работы: </a:t>
            </a:r>
            <a:r>
              <a:rPr lang="ru-RU" sz="1600" dirty="0">
                <a:solidFill>
                  <a:schemeClr val="tx1"/>
                </a:solidFill>
              </a:rPr>
              <a:t>пятидневная рабочая неделя с 7.00 до 19.00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</a:rPr>
              <a:t>                         выходные - суббота, воскресенье и праздничные </a:t>
            </a:r>
            <a:r>
              <a:rPr lang="ru-RU" sz="1600" dirty="0" smtClean="0">
                <a:solidFill>
                  <a:schemeClr val="tx1"/>
                </a:solidFill>
              </a:rPr>
              <a:t>дни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Учредитель: </a:t>
            </a:r>
            <a:r>
              <a:rPr lang="ru-RU" sz="1600" dirty="0">
                <a:solidFill>
                  <a:schemeClr val="tx1"/>
                </a:solidFill>
              </a:rPr>
              <a:t>Администрация Кронштадтского района Санкт-Петербурга 197760, Санкт-Петербург, Кронштадтский район, Ленина пр., д. 36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Юридический адрес: </a:t>
            </a:r>
            <a:r>
              <a:rPr lang="ru-RU" sz="1600" dirty="0">
                <a:solidFill>
                  <a:schemeClr val="tx1"/>
                </a:solidFill>
              </a:rPr>
              <a:t>197762, Санкт-Петербург, г. Кронштадт, ул. Гусева, дом 10, литер 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Телефон</a:t>
            </a:r>
            <a:r>
              <a:rPr lang="ru-RU" sz="1600" dirty="0">
                <a:solidFill>
                  <a:schemeClr val="tx1"/>
                </a:solidFill>
              </a:rPr>
              <a:t> 311-47-28, тел./факс 311-36-20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e-mail: </a:t>
            </a:r>
            <a:r>
              <a:rPr lang="en-US" sz="1600" dirty="0">
                <a:solidFill>
                  <a:schemeClr val="tx1"/>
                </a:solidFill>
                <a:hlinkClick r:id="rId2"/>
              </a:rPr>
              <a:t>detsad2-kron@yandex.ru 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Адрес сайта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en-US" sz="1600" u="sng" dirty="0">
                <a:solidFill>
                  <a:schemeClr val="tx1"/>
                </a:solidFill>
              </a:rPr>
              <a:t>http://</a:t>
            </a:r>
            <a:r>
              <a:rPr lang="en-US" sz="1600" u="sng" dirty="0" smtClean="0">
                <a:solidFill>
                  <a:schemeClr val="tx1"/>
                </a:solidFill>
              </a:rPr>
              <a:t>www.kron-detsad2.narod.ru</a:t>
            </a:r>
            <a:endParaRPr lang="ru-RU" sz="1600" u="sng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2800" y="898495"/>
            <a:ext cx="211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Сведения о ДОУ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2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670" y="1"/>
            <a:ext cx="8596668" cy="7239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2670" y="609600"/>
            <a:ext cx="8905703" cy="55118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 (ОП ДО) состоит из трех разделов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74353"/>
              </p:ext>
            </p:extLst>
          </p:nvPr>
        </p:nvGraphicFramePr>
        <p:xfrm>
          <a:off x="254000" y="1820671"/>
          <a:ext cx="11709400" cy="4910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3133"/>
                <a:gridCol w="4568682"/>
                <a:gridCol w="3237585"/>
              </a:tblGrid>
              <a:tr h="422486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ПРОГРАММЫ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ЦЕЛЕВОЙ РАЗДЕЛ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Обязательная часть программы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Пояснительная записка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 Цели и задачи деятельности образовательного учреждения по реализации Программы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 Принципы и подходы к формированию Программы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 Значимые для разработки и реализации Программы характеристики. Возрастные особенности развития детей дошкольного возраста, воспитывающихся в образовательном учреждении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1.5 Планируемые результаты освоения образовательной Программы.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 Система педагогической диагностики Часть программы, формируемая участниками образовательных отношений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1.1.1 Цель и задачи реализации Программы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1.1.2 Принципы и подходы формирования Программы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1.1.3 Возрастные и индивидуальные особенности воспитанников Планируемые результаты освоения Программы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СОДЕРЖАТЕЛЬНЫЙ РАЗДЕЛ Обязательная часть программы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 Образовательная деятельность в соответствии с направлениями развития ребенка (в пяти образовательных областях).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 Образовательная область «Познавательное развитие»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2.3 Образовательная область «Речевое развитие»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 Образовательная область «Социально-коммуникативное развитие»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 Образовательная область «Физическое развитие»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 Образовательная область «Художественно-эстетическое развитие»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 Особенности образовательной деятельности разных видов и культурных практик 2.8 Способы и направления поддержки детской инициативы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 Формы и методы воздействия дошкольного образовательного учреждения и семьи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 Проектная деятельность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2.11 Описание образовательной деятельности по профессиональной коррекции нарушений детей. Часть программы, формируемая участниками образовательных отношений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2.1.1 Направления, выбранные участниками образовательных отношений из числа парциальных программ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2.1.2 Особенности реализации Программы. Комплексно-тематическое планирование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 РАЗДЕЛ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программы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3.1 Описание материально-технического обеспечения Программы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3.2 Учебно-методическое сопровождение по реализации программы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 Материально-техническое обеспечение и оснащенность образовательного процесса. Развивающая предметно-пространственная среда Часть программы, формируемая участниками образовательных отношений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3.1.1 Особенности организации образовательного процесса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 особенности традиционных событий, праздников, мероприятиях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3.6 Модель и система взаимодействия ГБДОУ с социальными партнерами Дополнительный раздел Краткая презентация образовательной программы ГБДОУ детского сада № 2 Кронштадтского района Санкт-Петербурга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48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934" y="0"/>
            <a:ext cx="8596668" cy="647700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850900"/>
            <a:ext cx="10871200" cy="56895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Образовательная программа </a:t>
            </a:r>
            <a:r>
              <a:rPr lang="ru-RU" sz="3200" dirty="0"/>
              <a:t>ГБДОУ </a:t>
            </a:r>
            <a:endParaRPr lang="ru-RU" sz="32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обеспечивает  </a:t>
            </a:r>
            <a:r>
              <a:rPr lang="ru-RU" sz="2000" dirty="0">
                <a:solidFill>
                  <a:schemeClr val="tx1"/>
                </a:solidFill>
              </a:rPr>
              <a:t>всестороннее развитие личности детей дошкольного </a:t>
            </a:r>
            <a:r>
              <a:rPr lang="ru-RU" sz="2000" dirty="0" smtClean="0">
                <a:solidFill>
                  <a:schemeClr val="tx1"/>
                </a:solidFill>
              </a:rPr>
              <a:t>возраста( от 1,5 до 7 лет) с учетом их возрастных и индивидуальных особенностей в </a:t>
            </a:r>
            <a:r>
              <a:rPr lang="ru-RU" sz="2000" dirty="0">
                <a:solidFill>
                  <a:schemeClr val="tx1"/>
                </a:solidFill>
              </a:rPr>
              <a:t>различных </a:t>
            </a:r>
            <a:r>
              <a:rPr lang="ru-RU" sz="2000" dirty="0" smtClean="0">
                <a:solidFill>
                  <a:schemeClr val="tx1"/>
                </a:solidFill>
              </a:rPr>
              <a:t>видах </a:t>
            </a:r>
            <a:r>
              <a:rPr lang="ru-RU" sz="2000" dirty="0">
                <a:solidFill>
                  <a:schemeClr val="tx1"/>
                </a:solidFill>
              </a:rPr>
              <a:t>деятельности и охватывает направления развития и образования детей (далее - образовательные области):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социально-коммуникативное развитие;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познавательное развитие;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речевое развитие;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художественно-эстетическое развитие;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физическое развитие. 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331" y="0"/>
            <a:ext cx="8596668" cy="527973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2700" y="1308101"/>
            <a:ext cx="12052300" cy="4723604"/>
            <a:chOff x="12700" y="1308101"/>
            <a:chExt cx="12052300" cy="472360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006600" y="3224212"/>
              <a:ext cx="7632700" cy="9144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Основные направления развития детей и образовательные области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06600" y="2160589"/>
              <a:ext cx="1612900" cy="914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</a:rPr>
                <a:t>Физическое развитие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979118" y="2170113"/>
              <a:ext cx="2578099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2">
                      <a:lumMod val="50000"/>
                    </a:schemeClr>
                  </a:solidFill>
                </a:rPr>
                <a:t>Художественно-эстетическое развитие</a:t>
              </a:r>
              <a:endParaRPr lang="ru-RU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37665" y="1308101"/>
              <a:ext cx="1993900" cy="68738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</a:rPr>
                <a:t>Музыкальная деятельность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34716" y="1308101"/>
              <a:ext cx="1926783" cy="6873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Продуктивная деятельность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01062" y="4406106"/>
              <a:ext cx="3081866" cy="53181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Познавательное развитие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60152" y="4370384"/>
              <a:ext cx="2722034" cy="54768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Речевое развитие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098366" y="4287835"/>
              <a:ext cx="3401793" cy="6143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Социально-коммуникативное развитие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2700" y="5105399"/>
              <a:ext cx="838816" cy="6642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ФКЦМ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29007" y="5105399"/>
              <a:ext cx="914401" cy="66423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ФЭМП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097924" y="5105399"/>
              <a:ext cx="1918010" cy="6642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Патриотическое воспитание</a:t>
              </a: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52383" y="5105399"/>
              <a:ext cx="1306599" cy="63817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Развитие речи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713498" y="5117305"/>
              <a:ext cx="1989666" cy="914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Чтение художественной литературы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7926758" y="5088728"/>
              <a:ext cx="1473970" cy="9144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Социализация</a:t>
              </a:r>
              <a:endParaRPr lang="ru-RU" sz="14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598328" y="5088728"/>
              <a:ext cx="914400" cy="9144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Труд</a:t>
              </a: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706100" y="5088728"/>
              <a:ext cx="1358900" cy="914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Безопасность</a:t>
              </a:r>
              <a:endParaRPr lang="ru-RU" sz="1400" dirty="0"/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2258320" y="4138612"/>
            <a:ext cx="129279" cy="307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558982" y="4114747"/>
            <a:ext cx="154516" cy="327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9461498" y="4101307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0800000">
            <a:off x="2638867" y="3063506"/>
            <a:ext cx="174183" cy="190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0800000">
            <a:off x="7181075" y="3036941"/>
            <a:ext cx="174183" cy="190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0800000">
            <a:off x="6309167" y="1959003"/>
            <a:ext cx="174183" cy="190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0800000">
            <a:off x="7839666" y="1955854"/>
            <a:ext cx="174183" cy="190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6386359" y="4875216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8709337" y="4863310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9987113" y="4883944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1248721" y="4846639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4801858" y="4875216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2744635" y="4918072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1437901" y="4900614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390119" y="4875216"/>
            <a:ext cx="136829" cy="242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8560" y="887325"/>
            <a:ext cx="448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ОБРАЗОВАТЕЛЬНАЯ ДЕЯТЕЛЬНОСТЬ</a:t>
            </a:r>
          </a:p>
          <a:p>
            <a:pPr algn="ctr"/>
            <a:r>
              <a:rPr lang="ru-RU" dirty="0" smtClean="0"/>
              <a:t> УЧРЕЖДЕНИЯ ПО РЕАЛИЗАЦИИ ООП ДО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93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0"/>
            <a:ext cx="8596668" cy="423333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800100"/>
            <a:ext cx="8596668" cy="60579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 реализуются в разнообразных видах детской деятельности: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Игровой;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Коммуникативной;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Трудовой;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Познавательно-исследовательской;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Продуктивной;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Музыкально-художественной;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Чтение.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8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0"/>
            <a:ext cx="8596668" cy="448733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Государственное бюджетное дошкольное образовательное учреждение детский сад №2 общеразвивающего вида Кронштадтского района  Санкт-Петербурга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800" y="914400"/>
            <a:ext cx="9766300" cy="5943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Для достижения целей ООП ДО первостепенное значение имеют, задачи:</a:t>
            </a:r>
          </a:p>
          <a:p>
            <a:pPr algn="ctr"/>
            <a:endParaRPr lang="ru-RU" sz="29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забота о здоровье, эмоциональном благополучии и своевременном  всестороннем развитии каждого ребенка;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группе атмосферы гуманного и доброжелательного  отношения  ко всем воспитанникам, что позволяет растить  их общительными, добрыми и любознательными, инициативными, стремящимися к самостоятельному творчеству;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максимальное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 различных видов детской деятельности, их интеграция в целях повышения эффективности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воспитательно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-образовательного процесса;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творческая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организация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воспитательно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-образовательного процесса;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вариативность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использования образовательного материала, позволяющая развивать творчество в соответствии  с интересами и наклонностями каждого ребенка;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уважительное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отношение к результатам детского творчества;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единство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подходов в воспитании детей  в условиях дошкольного образовательного учреждения и семьи;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соблюдение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работе детского сада и  начальной школы преемственности, исключающей умственные и физические перегрузки в содержании образования детей дошкольного возраста, обеспечивая отсутствие давления предметного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02225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667</TotalTime>
  <Words>1986</Words>
  <Application>Microsoft Office PowerPoint</Application>
  <PresentationFormat>Широкоэкранный</PresentationFormat>
  <Paragraphs>251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Trebuchet MS</vt:lpstr>
      <vt:lpstr>Wingdings</vt:lpstr>
      <vt:lpstr>Wingdings 3</vt:lpstr>
      <vt:lpstr>Грань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Государственное бюджетное дошкольное образовательное учреждение детский сад №2 общеразвивающего вида Кронштадтского района  Санкт-Петербурга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№2 общеразвивающего вида Кронштадтского района  Санкт-Петербурга</dc:title>
  <dc:creator>методист</dc:creator>
  <cp:lastModifiedBy>детский сад</cp:lastModifiedBy>
  <cp:revision>128</cp:revision>
  <dcterms:created xsi:type="dcterms:W3CDTF">2015-03-16T08:12:36Z</dcterms:created>
  <dcterms:modified xsi:type="dcterms:W3CDTF">2022-09-13T14:49:59Z</dcterms:modified>
</cp:coreProperties>
</file>